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9" r:id="rId2"/>
  </p:sldMasterIdLst>
  <p:notesMasterIdLst>
    <p:notesMasterId r:id="rId7"/>
  </p:notesMasterIdLst>
  <p:handoutMasterIdLst>
    <p:handoutMasterId r:id="rId8"/>
  </p:handoutMasterIdLst>
  <p:sldIdLst>
    <p:sldId id="257" r:id="rId3"/>
    <p:sldId id="264" r:id="rId4"/>
    <p:sldId id="267" r:id="rId5"/>
    <p:sldId id="268" r:id="rId6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Holley" initials="EH" lastIdx="1" clrIdx="0">
    <p:extLst>
      <p:ext uri="{19B8F6BF-5375-455C-9EA6-DF929625EA0E}">
        <p15:presenceInfo xmlns:p15="http://schemas.microsoft.com/office/powerpoint/2012/main" userId="S::eholley@mines.edu::3bd00878-f79e-43a9-9693-fe0daadd66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92A"/>
    <a:srgbClr val="21314D"/>
    <a:srgbClr val="8597C1"/>
    <a:srgbClr val="92A2BD"/>
    <a:srgbClr val="F0E0DF"/>
    <a:srgbClr val="F8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/>
    <p:restoredTop sz="94558"/>
  </p:normalViewPr>
  <p:slideViewPr>
    <p:cSldViewPr>
      <p:cViewPr varScale="1">
        <p:scale>
          <a:sx n="121" d="100"/>
          <a:sy n="121" d="100"/>
        </p:scale>
        <p:origin x="360" y="168"/>
      </p:cViewPr>
      <p:guideLst>
        <p:guide orient="horz" pos="1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enir Next Regular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enir Next Regular" charset="0"/>
              </a:defRPr>
            </a:lvl1pPr>
          </a:lstStyle>
          <a:p>
            <a:pPr>
              <a:defRPr/>
            </a:pPr>
            <a:fld id="{9D668E63-515E-2D42-9C45-1C0CF6D606F4}" type="datetimeFigureOut">
              <a:rPr lang="en-US" altLang="en-US">
                <a:latin typeface="Arial" charset="0"/>
              </a:rPr>
              <a:pPr>
                <a:defRPr/>
              </a:pPr>
              <a:t>11/9/21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enir Next Regular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enir Next Regular" charset="0"/>
              </a:defRPr>
            </a:lvl1pPr>
          </a:lstStyle>
          <a:p>
            <a:pPr>
              <a:defRPr/>
            </a:pPr>
            <a:fld id="{975E8057-58E3-CA40-BEDA-E794DC318CCE}" type="slidenum">
              <a:rPr lang="en-US" altLang="en-US">
                <a:latin typeface="Arial" charset="0"/>
              </a:rPr>
              <a:pPr>
                <a:defRPr/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6BB2F4F0-AA86-454D-97B6-3A7B4DAC5C15}" type="datetimeFigureOut">
              <a:rPr lang="en-US" altLang="en-US" smtClean="0"/>
              <a:pPr>
                <a:defRPr/>
              </a:pPr>
              <a:t>11/9/21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58BCC93A-B4E8-004B-8BCD-5303119194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4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CC93A-B4E8-004B-8BCD-53031191941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1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13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1117"/>
            <a:ext cx="9144000" cy="88688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667"/>
            <a:ext cx="2249488" cy="713317"/>
          </a:xfrm>
          <a:prstGeom prst="rect">
            <a:avLst/>
          </a:prstGeom>
          <a:solidFill>
            <a:srgbClr val="92A2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359026" y="6045200"/>
            <a:ext cx="6784975" cy="711200"/>
          </a:xfrm>
          <a:prstGeom prst="rect">
            <a:avLst/>
          </a:prstGeom>
          <a:solidFill>
            <a:srgbClr val="D2492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05" y="5118845"/>
            <a:ext cx="479521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r">
              <a:buNone/>
              <a:defRPr sz="2800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658100" cy="2717800"/>
          </a:xfrm>
        </p:spPr>
        <p:txBody>
          <a:bodyPr rtlCol="0" anchor="ctr" anchorCtr="0">
            <a:normAutofit/>
          </a:bodyPr>
          <a:lstStyle>
            <a:lvl1pPr>
              <a:defRPr sz="4000" b="1" i="0" cap="none" baseline="0">
                <a:latin typeface="Arial Bold" charset="0"/>
                <a:ea typeface="Arial Bold" charset="0"/>
                <a:cs typeface="Arial Bold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80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C150-EDB9-49A2-ACAF-D651F89569F4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1346-F2DE-B34A-AE86-3AF1E7437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2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E30F-0581-4F79-B521-5278C83AEC9B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B5B3-DD0F-6245-A90B-BC7CAB499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9C50-0790-4D5F-A3F4-DE51718CEB85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3633-4115-834E-95ED-BD91573B7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D5D5-0388-4D5D-9099-342AF32695BE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647F-0C55-0E41-932B-CA0AB7EA1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8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73-00E2-48C0-8B51-F297C7ECEBFC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879B-4972-F14C-A93E-7137C346F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2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1A88-4C10-4706-AB45-61EFEC40AA8C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F043-2433-CC46-BA5D-F71A7F6C1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70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92F2-E04A-43A0-BA96-845EB53978FF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F3FF-2C25-A243-924B-AB3E09F08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0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3BE4-8CCD-45C7-A38F-FAE1155AD919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C104-BA10-9A4F-B3D6-AD52565F6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78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F257-E646-4C1E-82CD-0D6398232E3A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8022-CB70-0D4B-A753-E5C982067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51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9727-DCA4-4483-B7F4-628ABF78589F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77AC-0939-6C47-BCCD-CE9AA960B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45D7-0CDF-4430-BE56-CD30E5444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D483713-0A04-4982-893A-95571672FF06}" type="datetime1">
              <a:rPr lang="en-US" altLang="en-US" smtClean="0">
                <a:latin typeface="Arial" charset="0"/>
              </a:rPr>
              <a:t>11/9/21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800C7-5208-4B72-B172-E6133CD89E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3400" y="6337299"/>
            <a:ext cx="2590799" cy="3640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Mining Geology Research Group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6432F-98DC-4DD6-80CA-61BFEE2F12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0EDC54-19CB-F549-AD0B-8AF567C4D621}" type="slidenum">
              <a:rPr lang="en-US" altLang="en-US" smtClean="0"/>
              <a:pPr>
                <a:defRPr/>
              </a:pPr>
              <a:t>‹#›</a:t>
            </a:fld>
            <a:endParaRPr lang="en-US" altLang="en-US" b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2AC433-0DF9-42B8-A70F-7F8D894B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81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677AB3-C1B8-5848-AA32-FFCC8CFFF67A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4105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rgbClr val="92A2BD"/>
          </a:solidFill>
        </p:spPr>
        <p:txBody>
          <a:bodyPr rtlCol="0" anchor="ctr"/>
          <a:lstStyle>
            <a:lvl1pPr>
              <a:buFontTx/>
              <a:buNone/>
              <a:defRPr sz="2667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667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27508F-F8E6-3340-A3F4-A1112EE15824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6292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pPr>
              <a:defRPr/>
            </a:pPr>
            <a:fld id="{90F0EA65-ABB6-4D07-8468-7F326D3D2148}" type="datetime1">
              <a:rPr lang="en-US" altLang="en-US" smtClean="0"/>
              <a:t>11/9/21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2972" y="6250517"/>
            <a:ext cx="2590799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BCEFF0-DAC9-3542-8AEA-7882C8E0E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85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>
            <a:normAutofit/>
          </a:bodyPr>
          <a:lstStyle>
            <a:lvl1pPr algn="l">
              <a:lnSpc>
                <a:spcPts val="5067"/>
              </a:lnSpc>
              <a:buNone/>
              <a:defRPr sz="5333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solidFill>
            <a:srgbClr val="92A2BD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333"/>
              </a:spcAft>
              <a:buNone/>
              <a:defRPr sz="2400" b="0" i="0">
                <a:latin typeface="Arial" charset="0"/>
              </a:defRPr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D14F-B6F2-ED4E-AA67-8709F6BFC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7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1"/>
            <a:ext cx="9144000" cy="88688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3018"/>
            <a:ext cx="1463675" cy="7133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1"/>
            <a:ext cx="7589837" cy="7133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0"/>
            <a:ext cx="100013" cy="686646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4267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2267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>
              <a:buNone/>
              <a:defRPr sz="3733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184"/>
          </a:xfr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pPr>
              <a:defRPr/>
            </a:pPr>
            <a:fld id="{2D300A08-6A35-44EF-9EFF-21981A9CBB42}" type="datetime1">
              <a:rPr lang="en-US" altLang="en-US" smtClean="0"/>
              <a:t>11/9/21</a:t>
            </a:fld>
            <a:endParaRPr lang="en-US" alt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4633"/>
          </a:xfrm>
        </p:spPr>
        <p:txBody>
          <a:bodyPr/>
          <a:lstStyle>
            <a:lvl1pPr>
              <a:defRPr sz="3733" b="1"/>
            </a:lvl1pPr>
          </a:lstStyle>
          <a:p>
            <a:pPr>
              <a:defRPr/>
            </a:pPr>
            <a:fld id="{8E4CF58E-88F1-7649-BF6B-C8CF26F19DBA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183138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pPr>
              <a:defRPr/>
            </a:pPr>
            <a:fld id="{037E8AAA-028F-47EA-859E-7B456DCDDC27}" type="datetime1">
              <a:rPr lang="en-US" altLang="en-US" smtClean="0"/>
              <a:t>11/9/21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972" y="6250517"/>
            <a:ext cx="2590799" cy="364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2504-1BB4-3249-958F-4EB37A887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27A3-5CA6-4939-9EE0-7C6E817BC07B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Mining Geology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0E6B-B35F-C644-9BA9-76D43087F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8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1462617"/>
          </a:xfrm>
          <a:prstGeom prst="rect">
            <a:avLst/>
          </a:prstGeom>
          <a:solidFill>
            <a:srgbClr val="213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803401"/>
            <a:ext cx="8153400" cy="43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000500" y="6248400"/>
            <a:ext cx="11430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chemeClr val="tx2"/>
                </a:solidFill>
                <a:latin typeface="Avenir Next Regular" charset="0"/>
              </a:defRPr>
            </a:lvl1pPr>
          </a:lstStyle>
          <a:p>
            <a:pPr>
              <a:defRPr/>
            </a:pPr>
            <a:fld id="{4B0B227B-7B6D-458B-941A-E4C5087A639D}" type="datetime1">
              <a:rPr lang="en-US" altLang="en-US" smtClean="0">
                <a:latin typeface="Arial" charset="0"/>
              </a:rPr>
              <a:t>11/9/21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501"/>
            <a:ext cx="9144000" cy="31961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04951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504951"/>
            <a:ext cx="8553450" cy="228600"/>
          </a:xfrm>
          <a:prstGeom prst="rect">
            <a:avLst/>
          </a:prstGeom>
          <a:solidFill>
            <a:srgbClr val="D2492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601"/>
            <a:ext cx="533400" cy="24341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867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00EDC54-19CB-F549-AD0B-8AF567C4D621}" type="slidenum">
              <a:rPr lang="en-US" altLang="en-US" smtClean="0"/>
              <a:pPr>
                <a:defRPr/>
              </a:pPr>
              <a:t>‹#›</a:t>
            </a:fld>
            <a:endParaRPr lang="en-US" altLang="en-US" b="1" dirty="0"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6634"/>
            <a:ext cx="8153400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kern="1200">
          <a:solidFill>
            <a:srgbClr val="FFFFFF"/>
          </a:solidFill>
          <a:latin typeface="Arial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  <a:ea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FFFFFF"/>
          </a:solidFill>
          <a:latin typeface="Avenir Next Regular" charset="0"/>
        </a:defRPr>
      </a:lvl9pPr>
      <a:extLst/>
    </p:titleStyle>
    <p:bodyStyle>
      <a:lvl1pPr marL="425440" indent="-425440" algn="l" rtl="0" eaLnBrk="1" fontAlgn="base" hangingPunct="1">
        <a:spcBef>
          <a:spcPts val="933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3600" b="0" i="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1pPr>
      <a:lvl2pPr marL="852996" indent="-364058" algn="l" rtl="0" eaLnBrk="1" fontAlgn="base" hangingPunct="1">
        <a:spcBef>
          <a:spcPts val="733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3467" b="0" i="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219170" indent="-304792" algn="l" rtl="0" eaLnBrk="1" fontAlgn="base" hangingPunct="1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3067" b="0" i="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828754" indent="-304792" algn="l" rtl="0" eaLnBrk="1" fontAlgn="base" hangingPunct="1">
        <a:spcBef>
          <a:spcPts val="533"/>
        </a:spcBef>
        <a:spcAft>
          <a:spcPct val="0"/>
        </a:spcAft>
        <a:buClr>
          <a:srgbClr val="133869"/>
        </a:buClr>
        <a:buSzPct val="75000"/>
        <a:buFont typeface="Wingdings" charset="2"/>
        <a:buChar char=""/>
        <a:defRPr sz="2667" b="0" i="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438339" indent="-304792" algn="l" rtl="0" eaLnBrk="1" fontAlgn="base" hangingPunct="1">
        <a:spcBef>
          <a:spcPts val="533"/>
        </a:spcBef>
        <a:spcAft>
          <a:spcPct val="0"/>
        </a:spcAft>
        <a:buClr>
          <a:srgbClr val="919194"/>
        </a:buClr>
        <a:buSzPct val="65000"/>
        <a:buFont typeface="Wingdings" charset="2"/>
        <a:buChar char=""/>
        <a:defRPr sz="2667" b="0" i="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804090" indent="-304792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5592" indent="-30479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1342" indent="-30479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6185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B2BD61D-8D6D-42C4-A63C-CC6D6D7AC95D}" type="datetime1">
              <a:rPr lang="en-US" altLang="en-US" smtClean="0"/>
              <a:t>11/9/21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6293" y="6345827"/>
            <a:ext cx="30861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Mining Geology Research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1C887AC-1A9B-3044-8A66-C7FA70F09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  <a:ea typeface="ＭＳ Ｐゴシック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Mining Geology Research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534400" cy="2717800"/>
          </a:xfrm>
        </p:spPr>
        <p:txBody>
          <a:bodyPr>
            <a:normAutofit fontScale="90000"/>
          </a:bodyPr>
          <a:lstStyle/>
          <a:p>
            <a:r>
              <a:rPr lang="en-US" dirty="0"/>
              <a:t>Immersive Gaming: Raw Materials for the Energy Transition</a:t>
            </a:r>
            <a:br>
              <a:rPr lang="en-US" dirty="0"/>
            </a:br>
            <a:br>
              <a:rPr lang="en-US" dirty="0"/>
            </a:br>
            <a:r>
              <a:rPr lang="en-US" sz="3200" b="0" dirty="0"/>
              <a:t>Dr. Elizabeth Holley (Mining Engineering)</a:t>
            </a:r>
            <a:br>
              <a:rPr lang="en-US" sz="3200" b="0" dirty="0"/>
            </a:br>
            <a:r>
              <a:rPr lang="en-US" sz="3200" b="0" dirty="0"/>
              <a:t>Dr. Sara Hastings-Simon (Payne Institute, now University of Calgary)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C1634-AAEE-0048-AAE9-CC231D35F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00627"/>
            <a:ext cx="1890092" cy="1868450"/>
          </a:xfrm>
          <a:prstGeom prst="rect">
            <a:avLst/>
          </a:prstGeom>
          <a:effectLst>
            <a:glow rad="297408">
              <a:schemeClr val="tx1"/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49663-38EC-BD48-827F-CDB9FC5B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92" y="3700627"/>
            <a:ext cx="1853423" cy="1868450"/>
          </a:xfrm>
          <a:prstGeom prst="rect">
            <a:avLst/>
          </a:prstGeom>
          <a:effectLst>
            <a:glow rad="273372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6751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5B9BD-873D-4EC4-98D6-DEC1DE0E2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232" y="1779897"/>
            <a:ext cx="4189686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Policymakers have called for net-zero carbon emissions by 2050</a:t>
            </a:r>
          </a:p>
          <a:p>
            <a:pPr lvl="1"/>
            <a:r>
              <a:rPr lang="en-US" dirty="0"/>
              <a:t>Transition to a low-carbon future will be metal and mineral intensive</a:t>
            </a:r>
          </a:p>
          <a:p>
            <a:r>
              <a:rPr lang="en-US" dirty="0"/>
              <a:t>Mines students are uniquely poised to lead in this grand challenge</a:t>
            </a:r>
          </a:p>
          <a:p>
            <a:pPr lvl="1"/>
            <a:r>
              <a:rPr lang="en-US" dirty="0"/>
              <a:t>Aligned with Mines “Global Energy Futures Initiative”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7575-E346-4A4D-A45E-89CF4B83B6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00EDC54-19CB-F549-AD0B-8AF567C4D621}" type="slidenum">
              <a:rPr lang="en-US" altLang="en-US" smtClean="0"/>
              <a:pPr>
                <a:defRPr/>
              </a:pPr>
              <a:t>2</a:t>
            </a:fld>
            <a:endParaRPr lang="en-US" alt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0E8F5-6C9B-4D89-A398-28F2560A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635"/>
            <a:ext cx="8153400" cy="1138766"/>
          </a:xfrm>
        </p:spPr>
        <p:txBody>
          <a:bodyPr/>
          <a:lstStyle/>
          <a:p>
            <a:r>
              <a:rPr lang="en-US" dirty="0"/>
              <a:t>Why: Position Mines and its students as leaders in the energy transition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2971633-8AED-C449-A06A-4CBA9BD7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8" y="1774642"/>
            <a:ext cx="4648200" cy="50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5B9BD-873D-4EC4-98D6-DEC1DE0E2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399" y="1828800"/>
            <a:ext cx="5486401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professionals in the mining sector</a:t>
            </a:r>
          </a:p>
          <a:p>
            <a:r>
              <a:rPr lang="en-US" dirty="0"/>
              <a:t>Similar to “Newtonian Shift”</a:t>
            </a:r>
          </a:p>
          <a:p>
            <a:pPr lvl="1"/>
            <a:r>
              <a:rPr lang="en-US" dirty="0"/>
              <a:t>Facilitated role-playing simulation</a:t>
            </a:r>
          </a:p>
          <a:p>
            <a:pPr lvl="1"/>
            <a:r>
              <a:rPr lang="en-US" dirty="0"/>
              <a:t>Unique business strategy workshop that helps organizations in the power industry plan for the energy transition</a:t>
            </a:r>
          </a:p>
          <a:p>
            <a:r>
              <a:rPr lang="en-US" dirty="0"/>
              <a:t>The Mines-branded game is focused on the raw material inputs needed for renewable energy</a:t>
            </a:r>
          </a:p>
          <a:p>
            <a:pPr lvl="1"/>
            <a:r>
              <a:rPr lang="en-US" dirty="0"/>
              <a:t>Critical Minerals, rare earth elements, etc.</a:t>
            </a:r>
          </a:p>
          <a:p>
            <a:pPr lvl="1"/>
            <a:r>
              <a:rPr lang="en-US" dirty="0"/>
              <a:t>Essential for EV magnets, wind turbines, solar panels…</a:t>
            </a:r>
          </a:p>
          <a:p>
            <a:pPr lvl="1"/>
            <a:r>
              <a:rPr lang="en-US" dirty="0"/>
              <a:t>Companies can play the game for a fee with Mines student facilitators</a:t>
            </a:r>
          </a:p>
          <a:p>
            <a:pPr lvl="2"/>
            <a:r>
              <a:rPr lang="en-US" dirty="0"/>
              <a:t>In the Edgar Mine or with a mine field 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7575-E346-4A4D-A45E-89CF4B83B6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00EDC54-19CB-F549-AD0B-8AF567C4D621}" type="slidenum">
              <a:rPr lang="en-US" altLang="en-US" smtClean="0"/>
              <a:pPr>
                <a:defRPr/>
              </a:pPr>
              <a:t>3</a:t>
            </a:fld>
            <a:endParaRPr lang="en-US" alt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0E8F5-6C9B-4D89-A398-28F2560A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8831"/>
            <a:ext cx="8153400" cy="1341967"/>
          </a:xfrm>
        </p:spPr>
        <p:txBody>
          <a:bodyPr/>
          <a:lstStyle/>
          <a:p>
            <a:r>
              <a:rPr lang="en-US" dirty="0"/>
              <a:t>What: Mines students co-develop and facilitate an immersive game</a:t>
            </a:r>
          </a:p>
        </p:txBody>
      </p:sp>
      <p:pic>
        <p:nvPicPr>
          <p:cNvPr id="8" name="Picture 7" descr="A picture containing indoor, person, ceiling, standing&#10;&#10;Description automatically generated">
            <a:extLst>
              <a:ext uri="{FF2B5EF4-FFF2-40B4-BE49-F238E27FC236}">
                <a16:creationId xmlns:a16="http://schemas.microsoft.com/office/drawing/2014/main" id="{87B1B954-ECA2-D341-8D65-44AB8E3BF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34054"/>
            <a:ext cx="3505200" cy="2086428"/>
          </a:xfrm>
          <a:prstGeom prst="rect">
            <a:avLst/>
          </a:prstGeom>
        </p:spPr>
      </p:pic>
      <p:pic>
        <p:nvPicPr>
          <p:cNvPr id="2052" name="Picture 4" descr="2021 SME Silent Auction">
            <a:extLst>
              <a:ext uri="{FF2B5EF4-FFF2-40B4-BE49-F238E27FC236}">
                <a16:creationId xmlns:a16="http://schemas.microsoft.com/office/drawing/2014/main" id="{496547AB-B851-754C-B25E-41759309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38719"/>
            <a:ext cx="3505199" cy="23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9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5B9BD-873D-4EC4-98D6-DEC1DE0E2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742018"/>
            <a:ext cx="5943600" cy="495934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Partnership with </a:t>
            </a:r>
            <a:r>
              <a:rPr lang="en-US" dirty="0" err="1"/>
              <a:t>MaRS</a:t>
            </a:r>
            <a:r>
              <a:rPr lang="en-US" dirty="0"/>
              <a:t> innovation accelerator</a:t>
            </a:r>
          </a:p>
          <a:p>
            <a:pPr lvl="1"/>
            <a:r>
              <a:rPr lang="en-US" dirty="0"/>
              <a:t>Founding partner of the Mining Innovation Commercialization Accelerator (MICA) Network</a:t>
            </a:r>
          </a:p>
          <a:p>
            <a:r>
              <a:rPr lang="en-US" dirty="0"/>
              <a:t>Team of Mines undergrads work with Holley &amp; Hastings-Simon to develop technical content</a:t>
            </a:r>
          </a:p>
          <a:p>
            <a:pPr lvl="1"/>
            <a:r>
              <a:rPr lang="en-US" dirty="0"/>
              <a:t>2021 summer student gathered data inputs for the game</a:t>
            </a:r>
          </a:p>
          <a:p>
            <a:r>
              <a:rPr lang="en-US" dirty="0" err="1"/>
              <a:t>MaRS</a:t>
            </a:r>
            <a:r>
              <a:rPr lang="en-US" dirty="0"/>
              <a:t> submitted a proposal to a corporate partner to expand technical scope and quality of the game</a:t>
            </a:r>
          </a:p>
          <a:p>
            <a:pPr lvl="1"/>
            <a:r>
              <a:rPr lang="en-US" dirty="0"/>
              <a:t>Opportunity for higher impact, more networking for Mines students</a:t>
            </a:r>
          </a:p>
          <a:p>
            <a:pPr lvl="1"/>
            <a:r>
              <a:rPr lang="en-US" dirty="0"/>
              <a:t>Refine scope, bring our data into the game environment</a:t>
            </a:r>
          </a:p>
          <a:p>
            <a:pPr lvl="1"/>
            <a:r>
              <a:rPr lang="en-US" dirty="0"/>
              <a:t>Deliver pilot version in Summer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67575-E346-4A4D-A45E-89CF4B83B6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fld id="{000EDC54-19CB-F549-AD0B-8AF567C4D621}" type="slidenum">
              <a:rPr lang="en-US" altLang="en-US" smtClean="0"/>
              <a:pPr>
                <a:defRPr/>
              </a:pPr>
              <a:t>4</a:t>
            </a:fld>
            <a:endParaRPr lang="en-US" alt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0E8F5-6C9B-4D89-A398-28F2560A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925"/>
            <a:ext cx="8153400" cy="1341967"/>
          </a:xfrm>
        </p:spPr>
        <p:txBody>
          <a:bodyPr/>
          <a:lstStyle/>
          <a:p>
            <a:r>
              <a:rPr lang="en-US" dirty="0"/>
              <a:t>How: Partnerships, student research</a:t>
            </a:r>
          </a:p>
        </p:txBody>
      </p:sp>
      <p:pic>
        <p:nvPicPr>
          <p:cNvPr id="1026" name="Picture 2" descr="Archive | Mines Magazine">
            <a:extLst>
              <a:ext uri="{FF2B5EF4-FFF2-40B4-BE49-F238E27FC236}">
                <a16:creationId xmlns:a16="http://schemas.microsoft.com/office/drawing/2014/main" id="{A8777BE9-F053-1B46-8A89-FA82B5037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82" y="2057400"/>
            <a:ext cx="3235218" cy="42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ustom 10">
      <a:dk1>
        <a:sysClr val="windowText" lastClr="000000"/>
      </a:dk1>
      <a:lt1>
        <a:sysClr val="window" lastClr="FFFFFF"/>
      </a:lt1>
      <a:dk2>
        <a:srgbClr val="173151"/>
      </a:dk2>
      <a:lt2>
        <a:srgbClr val="EAF1FF"/>
      </a:lt2>
      <a:accent1>
        <a:srgbClr val="E1561A"/>
      </a:accent1>
      <a:accent2>
        <a:srgbClr val="8597C0"/>
      </a:accent2>
      <a:accent3>
        <a:srgbClr val="133869"/>
      </a:accent3>
      <a:accent4>
        <a:srgbClr val="919194"/>
      </a:accent4>
      <a:accent5>
        <a:srgbClr val="D5DCE9"/>
      </a:accent5>
      <a:accent6>
        <a:srgbClr val="B0B4B6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s-Template-01" id="{D842899D-9851-9D4C-B1B9-088136D138D7}" vid="{CB10119D-2D7A-6344-957C-990F579195C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s-Template-01" id="{D842899D-9851-9D4C-B1B9-088136D138D7}" vid="{BDA18EBE-A2C0-DA43-8BB2-D89487C705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173151"/>
    </a:dk2>
    <a:lt2>
      <a:srgbClr val="EAF1FF"/>
    </a:lt2>
    <a:accent1>
      <a:srgbClr val="E1561A"/>
    </a:accent1>
    <a:accent2>
      <a:srgbClr val="8597C0"/>
    </a:accent2>
    <a:accent3>
      <a:srgbClr val="133869"/>
    </a:accent3>
    <a:accent4>
      <a:srgbClr val="919194"/>
    </a:accent4>
    <a:accent5>
      <a:srgbClr val="D5DCE9"/>
    </a:accent5>
    <a:accent6>
      <a:srgbClr val="B0B4B6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Mines-Template-01</Template>
  <TotalTime>0</TotalTime>
  <Words>279</Words>
  <Application>Microsoft Macintosh PowerPoint</Application>
  <PresentationFormat>On-screen Show (4:3)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Bold</vt:lpstr>
      <vt:lpstr>Avenir Next Regular</vt:lpstr>
      <vt:lpstr>Calibri</vt:lpstr>
      <vt:lpstr>Calibri Light</vt:lpstr>
      <vt:lpstr>Tw Cen MT</vt:lpstr>
      <vt:lpstr>Wingdings</vt:lpstr>
      <vt:lpstr>Wingdings 2</vt:lpstr>
      <vt:lpstr>Widescreen Presentation</vt:lpstr>
      <vt:lpstr>Custom Design</vt:lpstr>
      <vt:lpstr>Immersive Gaming: Raw Materials for the Energy Transition  Dr. Elizabeth Holley (Mining Engineering) Dr. Sara Hastings-Simon (Payne Institute, now University of Calgary)</vt:lpstr>
      <vt:lpstr>Why: Position Mines and its students as leaders in the energy transition</vt:lpstr>
      <vt:lpstr>What: Mines students co-develop and facilitate an immersive game</vt:lpstr>
      <vt:lpstr>How: Partnerships, student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2016-10-05T00:08:46Z</dcterms:created>
  <dcterms:modified xsi:type="dcterms:W3CDTF">2021-11-09T18:21:28Z</dcterms:modified>
</cp:coreProperties>
</file>